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531" r:id="rId2"/>
    <p:sldId id="289" r:id="rId3"/>
    <p:sldId id="292" r:id="rId4"/>
    <p:sldId id="294" r:id="rId5"/>
    <p:sldId id="298" r:id="rId6"/>
    <p:sldId id="532" r:id="rId7"/>
    <p:sldId id="535" r:id="rId8"/>
    <p:sldId id="302" r:id="rId9"/>
    <p:sldId id="533" r:id="rId10"/>
    <p:sldId id="301" r:id="rId11"/>
  </p:sldIdLst>
  <p:sldSz cx="12192000" cy="6858000"/>
  <p:notesSz cx="6858000" cy="9144000"/>
  <p:embeddedFontLst>
    <p:embeddedFont>
      <p:font typeface="Aharoni" charset="-79"/>
      <p:bold r:id="rId14"/>
    </p:embeddedFont>
    <p:embeddedFont>
      <p:font typeface="Verdana" pitchFamily="34" charset="0"/>
      <p:regular r:id="rId15"/>
      <p:bold r:id="rId16"/>
      <p:italic r:id="rId17"/>
      <p:boldItalic r:id="rId18"/>
    </p:embeddedFont>
    <p:embeddedFont>
      <p:font typeface="Open Sans" charset="0"/>
      <p:regular r:id="rId19"/>
    </p:embeddedFont>
    <p:embeddedFont>
      <p:font typeface="Montserrat Medium" charset="0"/>
      <p:regular r:id="rId20"/>
      <p:italic r:id="rId21"/>
    </p:embeddedFont>
    <p:embeddedFont>
      <p:font typeface="Calibri" pitchFamily="34" charset="0"/>
      <p:regular r:id="rId22"/>
      <p:bold r:id="rId23"/>
      <p:italic r:id="rId24"/>
      <p:boldItalic r:id="rId25"/>
    </p:embeddedFont>
    <p:embeddedFont>
      <p:font typeface="Montserrat" charset="0"/>
      <p:regular r:id="rId26"/>
      <p:bold r:id="rId27"/>
      <p:italic r:id="rId28"/>
      <p:boldItalic r:id="rId29"/>
    </p:embeddedFont>
    <p:embeddedFont>
      <p:font typeface="Mongolian Baiti" pitchFamily="66" charset="0"/>
      <p:regular r:id="rId30"/>
    </p:embeddedFont>
    <p:embeddedFont>
      <p:font typeface="Plus Jakarta Sans" charset="0"/>
      <p:regular r:id="rId31"/>
      <p:bold r:id="rId32"/>
      <p:italic r:id="rId33"/>
      <p:boldItalic r:id="rId34"/>
    </p:embeddedFont>
    <p:embeddedFont>
      <p:font typeface="Poppins SemiBold" charset="0"/>
      <p:regular r:id="rId35"/>
    </p:embeddedFont>
  </p:embeddedFontLst>
  <p:custDataLst>
    <p:tags r:id="rId36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5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od_eceblr gitam" initials="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2" autoAdjust="0"/>
    <p:restoredTop sz="94660" autoAdjust="0"/>
  </p:normalViewPr>
  <p:slideViewPr>
    <p:cSldViewPr snapToGrid="0" showGuides="1">
      <p:cViewPr varScale="1">
        <p:scale>
          <a:sx n="68" d="100"/>
          <a:sy n="68" d="100"/>
        </p:scale>
        <p:origin x="-696" y="-64"/>
      </p:cViewPr>
      <p:guideLst>
        <p:guide orient="horz" pos="2160"/>
        <p:guide pos="38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33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014F2F-8EAD-49A7-A8EF-9A8E9DCC375B}" type="datetimeFigureOut">
              <a:rPr lang="en-IN" smtClean="0"/>
              <a:t>19-03-2025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54583-99CA-4BB1-8621-21CE87B92B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296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Plus Jakarta Sans"/>
                <a:ea typeface="Plus Jakarta Sans"/>
                <a:cs typeface="Plus Jakarta Sans"/>
                <a:sym typeface="Plus Jakarta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</p:spTree>
    <p:extLst>
      <p:ext uri="{BB962C8B-B14F-4D97-AF65-F5344CB8AC3E}">
        <p14:creationId xmlns:p14="http://schemas.microsoft.com/office/powerpoint/2010/main" val="332067639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fee63df26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41" name="Google Shape;741;g2fee63df2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8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_Title Slide">
  <p:cSld name="29_Title Slid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eneral Content">
  <p:cSld name="General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f68141a545_0_445"/>
          <p:cNvSpPr/>
          <p:nvPr/>
        </p:nvSpPr>
        <p:spPr>
          <a:xfrm>
            <a:off x="0" y="2689"/>
            <a:ext cx="688500" cy="6858000"/>
          </a:xfrm>
          <a:prstGeom prst="rect">
            <a:avLst/>
          </a:prstGeom>
          <a:solidFill>
            <a:srgbClr val="059AB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8" name="Google Shape;28;g2f68141a545_0_445"/>
          <p:cNvSpPr txBox="1">
            <a:spLocks noGrp="1"/>
          </p:cNvSpPr>
          <p:nvPr>
            <p:ph type="title"/>
          </p:nvPr>
        </p:nvSpPr>
        <p:spPr>
          <a:xfrm>
            <a:off x="850492" y="245369"/>
            <a:ext cx="75726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7692"/>
              </a:buClr>
              <a:buSzPts val="2400"/>
              <a:buFont typeface="Poppins SemiBold" panose="00000500000000000000"/>
              <a:buNone/>
              <a:defRPr sz="2400" b="0" i="0" u="none" strike="noStrike" cap="none">
                <a:solidFill>
                  <a:srgbClr val="037692"/>
                </a:solidFill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pic>
        <p:nvPicPr>
          <p:cNvPr id="29" name="Google Shape;29;g2f68141a545_0_44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flipH="1">
            <a:off x="850490" y="902171"/>
            <a:ext cx="790813" cy="48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g2f68141a545_0_44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010470" y="5707756"/>
            <a:ext cx="805981" cy="9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Slide">
  <p:cSld name="25_Title Slid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7884b107a2_2_16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4" name="Google Shape;34;g27884b107a2_2_16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●"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L="914400" marR="0" lvl="1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35" name="Google Shape;35;g27884b107a2_2_16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/>
              <a:buNone/>
              <a:defRPr sz="900" b="0" i="0" u="none" strike="noStrike" cap="none">
                <a:solidFill>
                  <a:schemeClr val="dk1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7884b107a2_0_178"/>
          <p:cNvSpPr>
            <a:spLocks noGrp="1"/>
          </p:cNvSpPr>
          <p:nvPr>
            <p:ph type="pic" idx="2"/>
          </p:nvPr>
        </p:nvSpPr>
        <p:spPr>
          <a:xfrm>
            <a:off x="1055687" y="1268413"/>
            <a:ext cx="4319700" cy="50403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Title Slide">
  <p:cSld name="32_Title Slid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5"/>
          <p:cNvSpPr/>
          <p:nvPr/>
        </p:nvSpPr>
        <p:spPr>
          <a:xfrm>
            <a:off x="6096000" y="3753134"/>
            <a:ext cx="6096000" cy="2555591"/>
          </a:xfrm>
          <a:prstGeom prst="rect">
            <a:avLst/>
          </a:prstGeom>
          <a:gradFill>
            <a:gsLst>
              <a:gs pos="0">
                <a:schemeClr val="accent2"/>
              </a:gs>
              <a:gs pos="96000">
                <a:srgbClr val="EA641A"/>
              </a:gs>
              <a:gs pos="100000">
                <a:srgbClr val="EA641A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Plus Jakarta Sans"/>
              <a:ea typeface="Plus Jakarta Sans"/>
              <a:cs typeface="Plus Jakarta Sans"/>
              <a:sym typeface="Plus Jakarta Sans"/>
            </a:endParaRPr>
          </a:p>
        </p:txBody>
      </p:sp>
      <p:sp>
        <p:nvSpPr>
          <p:cNvPr id="40" name="Google Shape;40;p85"/>
          <p:cNvSpPr>
            <a:spLocks noGrp="1"/>
          </p:cNvSpPr>
          <p:nvPr>
            <p:ph type="pic" idx="2"/>
          </p:nvPr>
        </p:nvSpPr>
        <p:spPr>
          <a:xfrm>
            <a:off x="681672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41" name="Google Shape;41;p85"/>
          <p:cNvSpPr>
            <a:spLocks noGrp="1"/>
          </p:cNvSpPr>
          <p:nvPr>
            <p:ph type="pic" idx="3"/>
          </p:nvPr>
        </p:nvSpPr>
        <p:spPr>
          <a:xfrm>
            <a:off x="9476015" y="1268413"/>
            <a:ext cx="2381023" cy="2976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7884b107a2_0_1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Char char="●"/>
              <a:defRPr sz="60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4" name="Google Shape;44;g27884b107a2_0_1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5" name="Google Shape;45;g27884b107a2_0_1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6" name="Google Shape;46;g27884b107a2_0_1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47" name="Google Shape;47;g27884b107a2_0_1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400" b="0" i="0" u="none" strike="noStrike" cap="none">
                <a:solidFill>
                  <a:srgbClr val="000000"/>
                </a:solidFill>
                <a:latin typeface="Aharoni" panose="02010803020104030203"/>
                <a:ea typeface="Aharoni" panose="02010803020104030203"/>
                <a:cs typeface="Aharoni" panose="02010803020104030203"/>
                <a:sym typeface="Aharoni" panose="020108030201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1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4;p38"/>
          <p:cNvSpPr txBox="1">
            <a:spLocks noGrp="1"/>
          </p:cNvSpPr>
          <p:nvPr>
            <p:ph type="sldNum" idx="12"/>
          </p:nvPr>
        </p:nvSpPr>
        <p:spPr>
          <a:xfrm>
            <a:off x="9448799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0C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4"/>
          <p:cNvSpPr txBox="1"/>
          <p:nvPr/>
        </p:nvSpPr>
        <p:spPr>
          <a:xfrm>
            <a:off x="434411" y="6230138"/>
            <a:ext cx="478980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Open Sans" panose="020B0606030504020204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Dept EECE, GST Bengaluru</a:t>
            </a:r>
            <a:endParaRPr sz="1800" b="0" i="0" u="none" strike="noStrike" cap="none">
              <a:solidFill>
                <a:srgbClr val="7F7F7F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pic>
        <p:nvPicPr>
          <p:cNvPr id="11" name="Google Shape;11;p64"/>
          <p:cNvPicPr preferRelativeResize="0"/>
          <p:nvPr userDrawn="1"/>
        </p:nvPicPr>
        <p:blipFill rotWithShape="1">
          <a:blip r:embed="rId11"/>
          <a:srcRect/>
          <a:stretch>
            <a:fillRect/>
          </a:stretch>
        </p:blipFill>
        <p:spPr>
          <a:xfrm>
            <a:off x="10545066" y="6107763"/>
            <a:ext cx="1432859" cy="61408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9497896?utm_source" TargetMode="External"/><Relationship Id="rId2" Type="http://schemas.openxmlformats.org/officeDocument/2006/relationships/hyperlink" Target="https://www.researchgate.net/publication/370777973_Arduino_-Uno_Based_Underground_Cable_Fault_Detection_System_AUCFDS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ijcrt.org/papers/IJCRT2107535.pdf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4294967295"/>
          </p:nvPr>
        </p:nvSpPr>
        <p:spPr>
          <a:xfrm>
            <a:off x="11460163" y="6218238"/>
            <a:ext cx="731837" cy="523875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pic>
        <p:nvPicPr>
          <p:cNvPr id="5" name="Google Shape;87;p1"/>
          <p:cNvPicPr preferRelativeResize="0"/>
          <p:nvPr/>
        </p:nvPicPr>
        <p:blipFill rotWithShape="1">
          <a:blip r:embed="rId2">
            <a:alphaModFix amt="20000"/>
          </a:blip>
          <a:srcRect l="1514" r="2310" b="19493"/>
          <a:stretch>
            <a:fillRect/>
          </a:stretch>
        </p:blipFill>
        <p:spPr>
          <a:xfrm>
            <a:off x="-1235" y="25339"/>
            <a:ext cx="12193235" cy="673491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8;p1"/>
          <p:cNvSpPr txBox="1"/>
          <p:nvPr/>
        </p:nvSpPr>
        <p:spPr>
          <a:xfrm>
            <a:off x="2904067" y="3157752"/>
            <a:ext cx="638386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GITAM (Deemed-to-be) University</a:t>
            </a:r>
            <a:endParaRPr lang="en-US" sz="2800" dirty="0"/>
          </a:p>
        </p:txBody>
      </p:sp>
      <p:sp>
        <p:nvSpPr>
          <p:cNvPr id="11" name="Google Shape;93;p1"/>
          <p:cNvSpPr/>
          <p:nvPr/>
        </p:nvSpPr>
        <p:spPr>
          <a:xfrm>
            <a:off x="3060700" y="6148918"/>
            <a:ext cx="60960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r>
              <a:rPr lang="en-US" sz="1200" b="0" i="0" u="none" strike="noStrike" cap="none" dirty="0">
                <a:solidFill>
                  <a:srgbClr val="7F7F7F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www.gitam.edu</a:t>
            </a:r>
            <a:endParaRPr sz="1200" b="0" i="0" u="none" strike="noStrike" cap="none" dirty="0">
              <a:solidFill>
                <a:srgbClr val="7F7F7F"/>
              </a:solidFill>
              <a:latin typeface="Montserrat Medium" panose="00000600000000000000"/>
              <a:ea typeface="Montserrat Medium" panose="00000600000000000000"/>
              <a:cs typeface="Montserrat Medium" panose="00000600000000000000"/>
              <a:sym typeface="Montserrat Medium" panose="00000600000000000000"/>
            </a:endParaRPr>
          </a:p>
        </p:txBody>
      </p:sp>
      <p:grpSp>
        <p:nvGrpSpPr>
          <p:cNvPr id="12" name="Google Shape;94;p1"/>
          <p:cNvGrpSpPr/>
          <p:nvPr/>
        </p:nvGrpSpPr>
        <p:grpSpPr>
          <a:xfrm rot="2700000">
            <a:off x="5984712" y="5183993"/>
            <a:ext cx="231043" cy="225933"/>
            <a:chOff x="11087593" y="13905"/>
            <a:chExt cx="1085533" cy="1061509"/>
          </a:xfrm>
        </p:grpSpPr>
        <p:sp>
          <p:nvSpPr>
            <p:cNvPr id="13" name="Google Shape;95;p1"/>
            <p:cNvSpPr/>
            <p:nvPr/>
          </p:nvSpPr>
          <p:spPr>
            <a:xfrm>
              <a:off x="11087593" y="548342"/>
              <a:ext cx="537028" cy="527072"/>
            </a:xfrm>
            <a:prstGeom prst="rect">
              <a:avLst/>
            </a:prstGeom>
            <a:solidFill>
              <a:srgbClr val="DF2A3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 panose="020B0604020202020204"/>
                <a:buNone/>
              </a:pPr>
              <a:endParaRPr sz="135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4" name="Google Shape;96;p1"/>
            <p:cNvSpPr/>
            <p:nvPr/>
          </p:nvSpPr>
          <p:spPr>
            <a:xfrm>
              <a:off x="11636098" y="13905"/>
              <a:ext cx="537028" cy="527079"/>
            </a:xfrm>
            <a:prstGeom prst="rect">
              <a:avLst/>
            </a:prstGeom>
            <a:solidFill>
              <a:srgbClr val="3A3A7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1"/>
                <a:buFont typeface="Arial" panose="020B0604020202020204"/>
                <a:buNone/>
              </a:pPr>
              <a:endParaRPr sz="1350" b="0" i="0" u="none" strike="noStrike" cap="none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16" name="Google Shape;104;p1"/>
          <p:cNvSpPr/>
          <p:nvPr/>
        </p:nvSpPr>
        <p:spPr>
          <a:xfrm>
            <a:off x="2904067" y="4430594"/>
            <a:ext cx="60960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Department of Electrical Electronics and Communication Engineering</a:t>
            </a:r>
            <a:endParaRPr sz="1800" b="1" i="0" u="none" strike="noStrike" cap="none" dirty="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" name="Google Shape;105;p1"/>
          <p:cNvSpPr/>
          <p:nvPr/>
        </p:nvSpPr>
        <p:spPr>
          <a:xfrm>
            <a:off x="9156700" y="5791918"/>
            <a:ext cx="292694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1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Google Shape;111;p1"/>
          <p:cNvSpPr/>
          <p:nvPr/>
        </p:nvSpPr>
        <p:spPr>
          <a:xfrm>
            <a:off x="133753" y="4504626"/>
            <a:ext cx="3667281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Project Team: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  <a:latin typeface="Montserrat Medium" panose="00000600000000000000"/>
                <a:sym typeface="Montserrat Medium" panose="00000600000000000000"/>
              </a:rPr>
              <a:t>NISCHITHA .J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 smtClean="0">
                <a:solidFill>
                  <a:schemeClr val="dk1"/>
                </a:solidFill>
                <a:latin typeface="Montserrat Medium" panose="00000600000000000000"/>
                <a:ea typeface="Arial" panose="020B0604020202020204"/>
                <a:cs typeface="Arial" panose="020B0604020202020204"/>
                <a:sym typeface="Montserrat Medium" panose="00000600000000000000"/>
              </a:rPr>
              <a:t>S.MAHAMMAD SHAFI</a:t>
            </a:r>
            <a:endParaRPr lang="en-US" sz="1400" b="1" i="0" u="none" strike="noStrike" cap="none" dirty="0" smtClean="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285750" indent="-285750"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  <a:latin typeface="Montserrat Medium" panose="00000600000000000000"/>
                <a:sym typeface="Montserrat Medium" panose="00000600000000000000"/>
              </a:rPr>
              <a:t>BASAVA RAJ G NAGANAGOUDER</a:t>
            </a:r>
            <a:endParaRPr lang="en-US" b="1" dirty="0">
              <a:solidFill>
                <a:schemeClr val="dk1"/>
              </a:solidFill>
              <a:latin typeface="Montserrat Medium" panose="00000600000000000000"/>
              <a:sym typeface="Montserrat Medium" panose="0000060000000000000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sz="1400" b="1" i="0" u="none" strike="noStrike" cap="none" dirty="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111;p1"/>
          <p:cNvSpPr/>
          <p:nvPr/>
        </p:nvSpPr>
        <p:spPr>
          <a:xfrm>
            <a:off x="9322056" y="5040405"/>
            <a:ext cx="2926946" cy="1167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Project Mentor: </a:t>
            </a: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  <a:latin typeface="Montserrat Medium" panose="00000600000000000000"/>
                <a:sym typeface="Montserrat Medium" panose="00000600000000000000"/>
              </a:rPr>
              <a:t>Dr. ROHAN PRASAD </a:t>
            </a:r>
            <a:r>
              <a:rPr lang="en-US" sz="1400" b="1" i="0" u="none" strike="noStrike" cap="none" dirty="0" smtClean="0">
                <a:solidFill>
                  <a:schemeClr val="dk1"/>
                </a:solidFill>
                <a:latin typeface="Montserrat Medium" panose="00000600000000000000"/>
                <a:ea typeface="Arial" panose="020B0604020202020204"/>
                <a:cs typeface="Arial" panose="020B0604020202020204"/>
                <a:sym typeface="Montserrat Medium" panose="00000600000000000000"/>
              </a:rPr>
              <a:t> </a:t>
            </a:r>
            <a:endParaRPr lang="en-US" sz="1400" b="1" i="0" u="none" strike="noStrike" cap="none" dirty="0">
              <a:solidFill>
                <a:schemeClr val="dk1"/>
              </a:solidFill>
              <a:latin typeface="Montserrat Medium" panose="00000600000000000000"/>
              <a:ea typeface="Arial" panose="020B0604020202020204"/>
              <a:cs typeface="Arial" panose="020B0604020202020204"/>
              <a:sym typeface="Montserrat Medium" panose="0000060000000000000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r>
              <a:rPr lang="en-US" sz="1400" b="1" i="0" u="none" strike="noStrike" cap="none" dirty="0">
                <a:solidFill>
                  <a:schemeClr val="dk1"/>
                </a:solidFill>
                <a:latin typeface="Montserrat Medium" panose="00000600000000000000"/>
                <a:ea typeface="Montserrat Medium" panose="00000600000000000000"/>
                <a:cs typeface="Montserrat Medium" panose="00000600000000000000"/>
                <a:sym typeface="Montserrat Medium" panose="00000600000000000000"/>
              </a:rPr>
              <a:t>Project In-charge: </a:t>
            </a: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dk1"/>
                </a:solidFill>
                <a:latin typeface="Montserrat Medium" panose="00000600000000000000"/>
                <a:sym typeface="Montserrat Medium" panose="00000600000000000000"/>
              </a:rPr>
              <a:t>Dr. ROHAN PRASAD  </a:t>
            </a:r>
            <a:endParaRPr lang="en-US" b="1" i="0" u="none" strike="noStrike" cap="none" dirty="0">
              <a:solidFill>
                <a:schemeClr val="dk1"/>
              </a:solidFill>
              <a:latin typeface="Montserrat Medium" panose="00000600000000000000"/>
              <a:ea typeface="Arial" panose="020B0604020202020204"/>
              <a:cs typeface="Arial" panose="020B0604020202020204"/>
              <a:sym typeface="Montserrat Medium" panose="00000600000000000000"/>
            </a:endParaRPr>
          </a:p>
          <a:p>
            <a:pPr marL="285750" marR="0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sz="1400" b="1" i="0" u="none" strike="noStrike" cap="none" dirty="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1" name="Google Shape;67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601352" y="1778687"/>
            <a:ext cx="2674631" cy="1245671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88;p1"/>
          <p:cNvSpPr txBox="1"/>
          <p:nvPr/>
        </p:nvSpPr>
        <p:spPr>
          <a:xfrm>
            <a:off x="2723225" y="424550"/>
            <a:ext cx="707715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smtClean="0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Under Ground Cable Fault Detection with Alert Buzzer</a:t>
            </a:r>
            <a:endParaRPr lang="en-US" sz="2800" dirty="0"/>
          </a:p>
        </p:txBody>
      </p:sp>
      <p:sp>
        <p:nvSpPr>
          <p:cNvPr id="23" name="Google Shape;88;p1"/>
          <p:cNvSpPr txBox="1"/>
          <p:nvPr/>
        </p:nvSpPr>
        <p:spPr>
          <a:xfrm>
            <a:off x="4016234" y="1378617"/>
            <a:ext cx="4005016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Mid-Review </a:t>
            </a:r>
            <a:r>
              <a:rPr lang="en-US" sz="2000" b="1" dirty="0" smtClean="0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08/01/25</a:t>
            </a:r>
            <a:endParaRPr lang="en-US" sz="2000" dirty="0"/>
          </a:p>
        </p:txBody>
      </p:sp>
      <p:sp>
        <p:nvSpPr>
          <p:cNvPr id="25" name="Google Shape;120;p76"/>
          <p:cNvSpPr/>
          <p:nvPr/>
        </p:nvSpPr>
        <p:spPr>
          <a:xfrm>
            <a:off x="133754" y="3194604"/>
            <a:ext cx="2432050" cy="468792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AY 2021-25 </a:t>
            </a:r>
            <a:endParaRPr sz="900" b="1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6" name="Google Shape;120;p76"/>
          <p:cNvSpPr/>
          <p:nvPr/>
        </p:nvSpPr>
        <p:spPr>
          <a:xfrm>
            <a:off x="9076018" y="3611687"/>
            <a:ext cx="2901546" cy="818907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Major Project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18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Project ID: </a:t>
            </a:r>
            <a:r>
              <a:rPr lang="en-US" sz="1800" b="1" dirty="0" smtClean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CS2</a:t>
            </a:r>
            <a:endParaRPr lang="en-US" sz="1800" b="1" i="0" u="none" strike="noStrike" cap="none" dirty="0">
              <a:solidFill>
                <a:schemeClr val="lt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fee63df26b_0_0"/>
          <p:cNvSpPr txBox="1"/>
          <p:nvPr/>
        </p:nvSpPr>
        <p:spPr>
          <a:xfrm>
            <a:off x="1233714" y="2607717"/>
            <a:ext cx="9724500" cy="18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0"/>
              <a:buFont typeface="Arial" panose="020B0604020202020204"/>
              <a:buNone/>
            </a:pPr>
            <a:r>
              <a:rPr lang="en-US" sz="11500" b="1" i="0" u="none" strike="noStrike" cap="none">
                <a:solidFill>
                  <a:srgbClr val="007069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THANK </a:t>
            </a:r>
            <a:r>
              <a:rPr lang="en-US" sz="11500" b="1" i="0" u="none" strike="noStrike" cap="none">
                <a:solidFill>
                  <a:srgbClr val="A5A5A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YOU</a:t>
            </a:r>
            <a:endParaRPr sz="1400" b="0" i="0" u="none" strike="noStrike" cap="none">
              <a:solidFill>
                <a:srgbClr val="000000"/>
              </a:solidFill>
              <a:latin typeface="Aharoni" panose="02010803020104030203"/>
              <a:ea typeface="Aharoni" panose="02010803020104030203"/>
              <a:cs typeface="Aharoni" panose="02010803020104030203"/>
              <a:sym typeface="Aharoni" panose="02010803020104030203"/>
            </a:endParaRPr>
          </a:p>
        </p:txBody>
      </p:sp>
      <p:sp>
        <p:nvSpPr>
          <p:cNvPr id="744" name="Google Shape;744;g2fee63df26b_0_0"/>
          <p:cNvSpPr txBox="1"/>
          <p:nvPr/>
        </p:nvSpPr>
        <p:spPr>
          <a:xfrm>
            <a:off x="1596571" y="4466045"/>
            <a:ext cx="8998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/>
              <a:buNone/>
            </a:pPr>
            <a:r>
              <a:rPr lang="en-US" sz="2000" b="1" dirty="0">
                <a:solidFill>
                  <a:srgbClr val="7F7F7F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Have a Great Day ! </a:t>
            </a:r>
            <a:endParaRPr sz="1400" b="0" i="0" u="none" strike="noStrike" cap="none" dirty="0">
              <a:solidFill>
                <a:srgbClr val="000000"/>
              </a:solidFill>
              <a:latin typeface="Aharoni" panose="02010803020104030203"/>
              <a:ea typeface="Aharoni" panose="02010803020104030203"/>
              <a:cs typeface="Aharoni" panose="02010803020104030203"/>
              <a:sym typeface="Aharoni" panose="02010803020104030203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Objective and Goals</a:t>
            </a:r>
            <a:endParaRPr dirty="0"/>
          </a:p>
        </p:txBody>
      </p:sp>
      <p:sp>
        <p:nvSpPr>
          <p:cNvPr id="3" name="Google Shape;120;p76"/>
          <p:cNvSpPr/>
          <p:nvPr/>
        </p:nvSpPr>
        <p:spPr>
          <a:xfrm>
            <a:off x="550606" y="765905"/>
            <a:ext cx="2114338" cy="302183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Objective </a:t>
            </a:r>
            <a:endParaRPr sz="1000" b="1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" name="Google Shape;120;p76"/>
          <p:cNvSpPr/>
          <p:nvPr/>
        </p:nvSpPr>
        <p:spPr>
          <a:xfrm>
            <a:off x="550606" y="3289940"/>
            <a:ext cx="2114338" cy="302183"/>
          </a:xfrm>
          <a:prstGeom prst="roundRect">
            <a:avLst>
              <a:gd name="adj" fmla="val 16667"/>
            </a:avLst>
          </a:prstGeom>
          <a:solidFill>
            <a:schemeClr val="tx2">
              <a:lumMod val="10000"/>
            </a:schemeClr>
          </a:solidFill>
          <a:ln w="254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Goals</a:t>
            </a:r>
            <a:endParaRPr sz="1000" b="1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7859" y="3592123"/>
            <a:ext cx="10371744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latin typeface="Times New Roman" pitchFamily="18" charset="0"/>
                <a:ea typeface="Verdana" panose="020B0604030504040204" pitchFamily="34" charset="0"/>
                <a:cs typeface="Times New Roman" pitchFamily="18" charset="0"/>
              </a:rPr>
              <a:t>Main Goals </a:t>
            </a:r>
            <a:r>
              <a:rPr lang="en-IN" sz="1600" b="1" dirty="0" smtClean="0">
                <a:latin typeface="Times New Roman" pitchFamily="18" charset="0"/>
                <a:ea typeface="Verdana" panose="020B0604030504040204" pitchFamily="34" charset="0"/>
                <a:cs typeface="Times New Roman" pitchFamily="18" charset="0"/>
              </a:rPr>
              <a:t>:</a:t>
            </a:r>
            <a:endParaRPr lang="en-IN" sz="1600" b="1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To determine the distance of underground cable fault from base station in kilo meters using an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arduino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board</a:t>
            </a:r>
            <a:endParaRPr lang="en-IN" sz="1600" b="1" dirty="0" smtClean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Real-time Monitoring</a:t>
            </a:r>
            <a:endParaRPr lang="en-IN" sz="1600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Fault Localization</a:t>
            </a:r>
            <a:endParaRPr lang="en-IN" sz="1600" b="1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Power Supply and Energy Efficiency</a:t>
            </a:r>
            <a:endParaRPr lang="en-IN" sz="1600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endParaRPr lang="en-IN" sz="1600" dirty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Short Circuit: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When two or more conductors make unintended contact, creating a path of lower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resistance</a:t>
            </a:r>
          </a:p>
          <a:p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Open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Circuit: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A break in the cable causing a loss of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continuity</a:t>
            </a:r>
          </a:p>
          <a:p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Ground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Fault: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A fault where a conductor touches the ground or another conductive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surface</a:t>
            </a:r>
          </a:p>
          <a:p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LL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 Fault</a:t>
            </a:r>
            <a:endParaRPr lang="en-IN" sz="1600" dirty="0" smtClean="0">
              <a:latin typeface="Times New Roman" pitchFamily="18" charset="0"/>
              <a:ea typeface="Verdana" panose="020B0604030504040204" pitchFamily="34" charset="0"/>
              <a:cs typeface="Times New Roman" pitchFamily="18" charset="0"/>
            </a:endParaRPr>
          </a:p>
          <a:p>
            <a:endParaRPr lang="en-IN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5" name="Slide Number Placeholder 3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97859" y="1311867"/>
            <a:ext cx="103990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To design a system that detects faults in underground electrical cables, such as short circuits, open circuits, or ground faults. </a:t>
            </a: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Continuously monitors parameters such as current, voltage, and resistance to assess cable health.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Alerts maintenance personnel using a buzzer upon fault detection.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Pinpoints the fault location for quick and efficient repairs.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Designed to be energy-efficient, reliable, and ensure real-time fault detection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Project Plan (Clearly mention milestone for objectives under each reviews)</a:t>
            </a:r>
            <a:endParaRPr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799248"/>
              </p:ext>
            </p:extLst>
          </p:nvPr>
        </p:nvGraphicFramePr>
        <p:xfrm>
          <a:off x="1082183" y="1068110"/>
          <a:ext cx="10183529" cy="47648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1174"/>
                <a:gridCol w="2620490"/>
                <a:gridCol w="4101865"/>
              </a:tblGrid>
              <a:tr h="57751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PHASE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TIMELINE</a:t>
                      </a:r>
                      <a:endParaRPr lang="en-US" sz="2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ACTIVITIES</a:t>
                      </a:r>
                      <a:endParaRPr lang="en-US" sz="2000" b="1" dirty="0"/>
                    </a:p>
                  </a:txBody>
                  <a:tcPr/>
                </a:tc>
              </a:tr>
              <a:tr h="46878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Project planning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Week 1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- Week 2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Defining the object, goals.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331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Research and Analysis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Week 2 – Week 4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Litreature</a:t>
                      </a:r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 survey,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Study types of underground cable faults (short circuits, open circuits, ground faults)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System Design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Week 5 – Week 7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Integrate sensors, microcontrollers, and a buzzer for fault detection and alerting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Component Selection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Week 8 – Week 9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Getting</a:t>
                      </a:r>
                      <a:r>
                        <a:rPr lang="en-US" sz="16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 information on</a:t>
                      </a:r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 individual components for functionality and compatibility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Prototype Development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10 -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Assemble the hardware components and program the system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Implementation and Testing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13 -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Simulate various fault conditions to test the system’s performance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Documentation</a:t>
                      </a:r>
                      <a:r>
                        <a:rPr lang="en-US" sz="16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and Reporting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15 -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Week 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Arial" panose="020B0604020202020204"/>
                        </a:rPr>
                        <a:t>Preparing a final project report detailing the system’s functionality and performance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Google Shape;125;p3"/>
          <p:cNvSpPr txBox="1"/>
          <p:nvPr/>
        </p:nvSpPr>
        <p:spPr>
          <a:xfrm>
            <a:off x="1000124" y="195043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 panose="00000500000000000000"/>
                <a:sym typeface="Montserrat" panose="00000500000000000000"/>
              </a:rPr>
              <a:t>Literature Survey </a:t>
            </a:r>
            <a:endParaRPr dirty="0"/>
          </a:p>
        </p:txBody>
      </p:sp>
      <p:sp>
        <p:nvSpPr>
          <p:cNvPr id="5" name="Google Shape;125;p3"/>
          <p:cNvSpPr txBox="1"/>
          <p:nvPr/>
        </p:nvSpPr>
        <p:spPr>
          <a:xfrm>
            <a:off x="452283" y="586173"/>
            <a:ext cx="11326761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Key Publications 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  <a:hlinkClick r:id="rId2"/>
              </a:rPr>
              <a:t>Arduino-Based Underground Cable Fault Detection System (AUCFDS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  <a:hlinkClick r:id="rId2"/>
              </a:rPr>
              <a:t>)</a:t>
            </a:r>
            <a:endParaRPr lang="en-US" alt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Author:S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.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R.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Purohit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Sunilkumar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M.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Hattaraki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Soumya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P.Hampangoudra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Rashmi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Nimbaragi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and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Savita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Mattihal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Shweta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Bagal</a:t>
            </a:r>
            <a:endParaRPr 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Journal: World journal of advanced research and review 			</a:t>
            </a:r>
          </a:p>
          <a:p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Problem Statement: Manual fault detection in underground cables is costly, time-consuming, and inefficient, requiring extensive digging along the entire cable line. A reliable, accurate system is needed to pinpoint fault locations efficiently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.</a:t>
            </a:r>
          </a:p>
          <a:p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Results:The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exact location of the cable fault is displayed on an LCD screen.</a:t>
            </a:r>
          </a:p>
          <a:p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This setup provides a simple, efficient, and cost-effective method for fault detection.</a:t>
            </a:r>
          </a:p>
          <a:p>
            <a:endParaRPr lang="en-US" dirty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en-US" dirty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  <a:hlinkClick r:id="rId3"/>
              </a:rPr>
              <a:t>Arduino-Based Underground Cable Fault Distance Locator: Hardware 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  <a:hlinkClick r:id="rId3"/>
              </a:rPr>
              <a:t>Design</a:t>
            </a:r>
            <a:endParaRPr lang="en-US" alt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Author: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Tijjani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Nabeel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Aminu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; Nassir A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Algeelani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; Sameer A </a:t>
            </a:r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Algailani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; Ali Ahmed Salem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Journal: IEEE</a:t>
            </a:r>
          </a:p>
          <a:p>
            <a:pPr lvl="0"/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Problem Statement: Locating faults in underground cables is challenging, making repair processes difficult without knowing the exact fault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location.</a:t>
            </a:r>
          </a:p>
          <a:p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Results:The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system effectively indicates the location of cable faults with notable accuracy.</a:t>
            </a:r>
          </a:p>
          <a:p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The accuracy of the fault location depends on the microcontroller programming specifications, such as the number of decimals displayed</a:t>
            </a:r>
          </a:p>
          <a:p>
            <a:pPr lvl="0"/>
            <a:endParaRPr lang="en-US" alt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en-US" dirty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Underground </a:t>
            </a: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Cable Fault Detection Using </a:t>
            </a:r>
            <a:r>
              <a:rPr lang="en-US" altLang="en-US" dirty="0" err="1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Arduino</a:t>
            </a:r>
            <a:r>
              <a:rPr lang="en-US" altLang="en-US" dirty="0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 </a:t>
            </a:r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  <a:hlinkClick r:id="rId4"/>
              </a:rPr>
              <a:t>Microcontroller</a:t>
            </a:r>
            <a:endParaRPr lang="en-US" alt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lvl="0"/>
            <a:r>
              <a:rPr lang="en-US" alt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Author: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Lata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Rai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Neha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Chikane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Rachna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Karale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Dhananjay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Sarfare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,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Prof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. </a:t>
            </a:r>
            <a:r>
              <a:rPr lang="en-US" dirty="0" err="1">
                <a:latin typeface="Verdana" pitchFamily="34" charset="0"/>
                <a:ea typeface="Verdana" pitchFamily="34" charset="0"/>
                <a:cs typeface="Times New Roman" pitchFamily="18" charset="0"/>
              </a:rPr>
              <a:t>Sanket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Singhania</a:t>
            </a:r>
            <a:endParaRPr lang="en-US" dirty="0" smtClean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lvl="0"/>
            <a:r>
              <a:rPr lang="en-US" alt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Journal: I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nternational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Journal of Creative Research Thoughts (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IJCRT)</a:t>
            </a:r>
            <a:endParaRPr lang="en-US" altLang="en-US" dirty="0">
              <a:latin typeface="Verdana" pitchFamily="34" charset="0"/>
              <a:ea typeface="Verdana" pitchFamily="34" charset="0"/>
              <a:cs typeface="Times New Roman" pitchFamily="18" charset="0"/>
            </a:endParaRPr>
          </a:p>
          <a:p>
            <a:pPr lvl="0"/>
            <a:r>
              <a:rPr lang="en-IN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Problem Statement: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Underground cables in urban areas are protected from weather but pose challenges in locating faults accurately for repairs. A reliable, automated system is needed to detect and pinpoint fault locations efficiently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.</a:t>
            </a:r>
          </a:p>
          <a:p>
            <a:r>
              <a:rPr lang="en-US" dirty="0" err="1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Results:Faults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 </a:t>
            </a:r>
            <a:r>
              <a:rPr lang="en-US" dirty="0">
                <a:latin typeface="Verdana" pitchFamily="34" charset="0"/>
                <a:ea typeface="Verdana" pitchFamily="34" charset="0"/>
                <a:cs typeface="Times New Roman" pitchFamily="18" charset="0"/>
              </a:rPr>
              <a:t>are detected efficiently and communicated in real time, enabling quick response and reducing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Times New Roman" pitchFamily="18" charset="0"/>
              </a:rPr>
              <a:t>downtime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lvl="0"/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Montserrat" panose="00000500000000000000"/>
                <a:sym typeface="Montserrat" panose="00000500000000000000"/>
              </a:rPr>
              <a:t>Architecture  </a:t>
            </a:r>
            <a:endParaRPr dirty="0"/>
          </a:p>
        </p:txBody>
      </p:sp>
      <p:sp>
        <p:nvSpPr>
          <p:cNvPr id="5" name="Google Shape;125;p3"/>
          <p:cNvSpPr txBox="1"/>
          <p:nvPr/>
        </p:nvSpPr>
        <p:spPr>
          <a:xfrm>
            <a:off x="452284" y="788096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Structural Diagram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Block Diagram/Pin Diagram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  </a:t>
            </a:r>
            <a:endParaRPr lang="en-IN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Google Shape;125;p3"/>
          <p:cNvSpPr txBox="1"/>
          <p:nvPr/>
        </p:nvSpPr>
        <p:spPr>
          <a:xfrm>
            <a:off x="6213988" y="757114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Behaviour Diagram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Flow chart/ State </a:t>
            </a:r>
            <a:r>
              <a:rPr lang="en-IN" sz="1200" dirty="0" smtClean="0">
                <a:latin typeface="Verdana" panose="020B0604030504040204" pitchFamily="34" charset="0"/>
                <a:ea typeface="Verdana" panose="020B0604030504040204" pitchFamily="34" charset="0"/>
              </a:rPr>
              <a:t>machine  </a:t>
            </a:r>
            <a:endParaRPr lang="en-IN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026" name="Picture 2" descr="C:\Users\LENOVO\Pictures\Screenshots\Screenshot 2025-01-06 1453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894" y="1458817"/>
            <a:ext cx="4544919" cy="4544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0653" y="1358900"/>
            <a:ext cx="4181148" cy="4494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Use Cases &amp; Testing</a:t>
            </a:r>
            <a:endParaRPr lang="en-US"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" name="Google Shape;125;p3"/>
          <p:cNvSpPr txBox="1"/>
          <p:nvPr/>
        </p:nvSpPr>
        <p:spPr>
          <a:xfrm>
            <a:off x="452284" y="788096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Use Cases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1. Utility Companies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Detect and locate faults in underground power cables to minimize downtime and repair time.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Improve operational efficiency by pinpointing faults without excavating large areas.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2. Industrial Plants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Ensure uninterrupted power supply by identifying cable faults in industrial areas.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Enhance safety by preventing risks caused by electrical faults.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3. Urban Infrastructure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Monitor underground cable networks in cities to reduce power outages.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Aid maintenance teams in quick and accurate fault detection.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4. Smart Grids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Integrate fault detection into smart grid systems for automated monitoring and alerting.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Provide real-time fault data to control centers.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5. Educational and Research Purposes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Use the system in laboratories and training institutions for demonstrating fault detection mechanisms.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Google Shape;125;p3"/>
          <p:cNvSpPr txBox="1"/>
          <p:nvPr/>
        </p:nvSpPr>
        <p:spPr>
          <a:xfrm>
            <a:off x="6213988" y="757114"/>
            <a:ext cx="5761704" cy="573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Verdana" panose="020B0604030504040204" pitchFamily="34" charset="0"/>
                <a:ea typeface="Verdana" panose="020B0604030504040204" pitchFamily="34" charset="0"/>
              </a:rPr>
              <a:t>Test Cases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1. Functional Testing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Test Case 1: Fault Detection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Input: Introduce a short circuit in the cable.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Expected Result: System detects the fault, locates it, and triggers the buzzer.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2</a:t>
            </a: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: Open Circuit Detection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Input: Disconnect a segment of the cable.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Expected Result: System identifies the open circuit and triggers the buzzer.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Fault </a:t>
            </a: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Location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Input: Place a fault at a known distance (e.g., 5m) from the test point.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Expected Result: System calculates and displays the correct distance to the fault.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en-US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en-US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No </a:t>
            </a:r>
            <a:r>
              <a:rPr lang="en-US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Fault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Input: Test a healthy cable.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Verdana" panose="020B0604030504040204" pitchFamily="34" charset="0"/>
                <a:ea typeface="Verdana" panose="020B0604030504040204" pitchFamily="34" charset="0"/>
              </a:rPr>
              <a:t>Expected Result: System indicates no fault, and the buzzer remains silent.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altLang="en-US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u="sng" dirty="0" smtClean="0">
                <a:latin typeface="Mongolian Baiti" pitchFamily="66" charset="0"/>
                <a:cs typeface="Mongolian Baiti" pitchFamily="66" charset="0"/>
              </a:rPr>
              <a:t>COMPONENTS USED:</a:t>
            </a:r>
            <a:endParaRPr lang="en-US" sz="2400" b="1" u="sng" dirty="0">
              <a:latin typeface="Mongolian Baiti" pitchFamily="66" charset="0"/>
              <a:cs typeface="Mongolian Baiti" pitchFamily="66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AURDINO NANO BOARD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LCD DISPLAY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VOLTAGE SENSOR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DTH11 (TEMPERATURE SENSOR)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I2C SERIAL INTERFACE ADOPTER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POWER SUPPLY</a:t>
            </a:r>
          </a:p>
          <a:p>
            <a:r>
              <a:rPr lang="en-US" sz="2000" dirty="0" smtClean="0">
                <a:latin typeface="Mongolian Baiti" pitchFamily="66" charset="0"/>
                <a:cs typeface="Mongolian Baiti" pitchFamily="66" charset="0"/>
              </a:rPr>
              <a:t>RELAY</a:t>
            </a:r>
          </a:p>
          <a:p>
            <a:endParaRPr lang="en-US" sz="2000" dirty="0" smtClean="0">
              <a:latin typeface="Mongolian Baiti" pitchFamily="66" charset="0"/>
              <a:cs typeface="Mongolian Baiti" pitchFamily="66" charset="0"/>
            </a:endParaRPr>
          </a:p>
          <a:p>
            <a:pPr marL="114300" indent="0">
              <a:buNone/>
            </a:pPr>
            <a:endParaRPr lang="en-US" sz="2000" dirty="0">
              <a:latin typeface="Mongolian Baiti" pitchFamily="66" charset="0"/>
              <a:cs typeface="Mongolian Baiti" pitchFamily="66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45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Google Shape;125;p3"/>
          <p:cNvSpPr txBox="1"/>
          <p:nvPr/>
        </p:nvSpPr>
        <p:spPr>
          <a:xfrm>
            <a:off x="1000124" y="232275"/>
            <a:ext cx="10515600" cy="49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 panose="020B0604020202020204"/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Implementation and Results – Iteration 1 </a:t>
            </a:r>
            <a:endParaRPr lang="en-US" sz="140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" name="Google Shape;125;p3"/>
          <p:cNvSpPr txBox="1"/>
          <p:nvPr/>
        </p:nvSpPr>
        <p:spPr>
          <a:xfrm>
            <a:off x="452283" y="726132"/>
            <a:ext cx="11326761" cy="507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I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354564" y="728245"/>
            <a:ext cx="8313575" cy="5439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Verdana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Implementation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Designed and assembled the basic circuit to monitor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current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, voltage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, and resistance using sensors.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Integrated a </a:t>
            </a:r>
            <a:r>
              <a:rPr kumimoji="0" 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Ardunio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 </a:t>
            </a:r>
            <a:r>
              <a:rPr kumimoji="0" lang="en-US" sz="20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nano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 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for 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data processing and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a buzzer for fault alerts.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Simulated fault conditions (short circuits, open circuits,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 ground faults) to test the detection mechanism.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Verdana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Results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Successfully detected basic faults and triggered the 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Verdana" pitchFamily="34" charset="0"/>
              <a:cs typeface="Arial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alert 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buzzer.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Limited fault localization accuracy due to minimal calibration.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  <a:ea typeface="Verdana" pitchFamily="34" charset="0"/>
                <a:cs typeface="Arial" pitchFamily="34" charset="0"/>
              </a:rPr>
              <a:t>Observed moderate energy consumption and some delays in fault detection.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Verdana" pitchFamily="34" charset="0"/>
              <a:cs typeface="Arial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32" r="7249" b="9115"/>
          <a:stretch/>
        </p:blipFill>
        <p:spPr>
          <a:xfrm>
            <a:off x="8114520" y="1091683"/>
            <a:ext cx="3862875" cy="3915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9508" y="700777"/>
            <a:ext cx="815259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2000" b="1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Iteration 2: Enhanced System Design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Implementation</a:t>
            </a: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: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Improved fault localization by refining sensor placement and calibration.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Optimized the microcontroller’s code for faster processing and reduced power consumption.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Added a visual indicator (e.g., LED display) to show fault location.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Results</a:t>
            </a: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: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Achieved accurate fault detection and localization within a small margin of error.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Significantly reduced energy usage, improving overall system efficiency.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Real-time fault detection and alerts performed reliably under various test conditions. </a:t>
            </a:r>
          </a:p>
          <a:p>
            <a:pPr marL="457200" lvl="1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Arial" charset="0"/>
              </a:rPr>
              <a:t>System scalability demonstrated by adding additional cable sections for monitoring. </a:t>
            </a:r>
          </a:p>
          <a:p>
            <a:endParaRPr lang="en-US" sz="2000" dirty="0">
              <a:latin typeface="Verdana" pitchFamily="34" charset="0"/>
              <a:ea typeface="Verdana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978" y="875898"/>
            <a:ext cx="3811604" cy="4959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6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2b12e713-2dca-40f0-9e5e-b71e83d0a0b8"/>
</p:tagLst>
</file>

<file path=ppt/theme/theme1.xml><?xml version="1.0" encoding="utf-8"?>
<a:theme xmlns:a="http://schemas.openxmlformats.org/drawingml/2006/main" name="Office Theme">
  <a:themeElements>
    <a:clrScheme name="Custom 77">
      <a:dk1>
        <a:srgbClr val="282828"/>
      </a:dk1>
      <a:lt1>
        <a:srgbClr val="FFFFFF"/>
      </a:lt1>
      <a:dk2>
        <a:srgbClr val="282828"/>
      </a:dk2>
      <a:lt2>
        <a:srgbClr val="FAFAFA"/>
      </a:lt2>
      <a:accent1>
        <a:srgbClr val="FFC639"/>
      </a:accent1>
      <a:accent2>
        <a:srgbClr val="F29B6B"/>
      </a:accent2>
      <a:accent3>
        <a:srgbClr val="CCD4FB"/>
      </a:accent3>
      <a:accent4>
        <a:srgbClr val="2B7158"/>
      </a:accent4>
      <a:accent5>
        <a:srgbClr val="456AB8"/>
      </a:accent5>
      <a:accent6>
        <a:srgbClr val="363836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1144</TotalTime>
  <Words>822</Words>
  <Application>Microsoft Office PowerPoint</Application>
  <PresentationFormat>Custom</PresentationFormat>
  <Paragraphs>183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Arial</vt:lpstr>
      <vt:lpstr>Aharoni</vt:lpstr>
      <vt:lpstr>Verdana</vt:lpstr>
      <vt:lpstr>Wingdings</vt:lpstr>
      <vt:lpstr>Open Sans</vt:lpstr>
      <vt:lpstr>Montserrat Medium</vt:lpstr>
      <vt:lpstr>Times New Roman</vt:lpstr>
      <vt:lpstr>Calibri</vt:lpstr>
      <vt:lpstr>Montserrat</vt:lpstr>
      <vt:lpstr>Mongolian Baiti</vt:lpstr>
      <vt:lpstr>Plus Jakarta Sans</vt:lpstr>
      <vt:lpstr>Poppins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COMPONENTS USED: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GITAM</dc:creator>
  <cp:lastModifiedBy>LENOVO</cp:lastModifiedBy>
  <cp:revision>75</cp:revision>
  <dcterms:created xsi:type="dcterms:W3CDTF">2022-05-23T07:15:00Z</dcterms:created>
  <dcterms:modified xsi:type="dcterms:W3CDTF">2025-03-19T05:05:00Z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67F4896AB5324FB08B70ADD8B1BB76E9_12</vt:lpwstr>
  </property>
  <property fmtid="{D5CDD505-2E9C-101B-9397-08002B2CF9AE}" pid="3" name="KSOProductBuildVer">
    <vt:lpwstr>1033-12.2.0.19805</vt:lpwstr>
  </property>
</Properties>
</file>